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
  </p:notesMasterIdLst>
  <p:sldIdLst>
    <p:sldId id="256" r:id="rId2"/>
  </p:sldIdLst>
  <p:sldSz cx="32918400" cy="21945600"/>
  <p:notesSz cx="6858000" cy="9144000"/>
  <p:embeddedFontLst>
    <p:embeddedFont>
      <p:font typeface="Big Shoulders Display Bold" panose="020B0604020202020204" charset="0"/>
      <p:regular r:id="rId4"/>
    </p:embeddedFont>
    <p:embeddedFont>
      <p:font typeface="Canva Sans Bold Italics" panose="020B0604020202020204" charset="0"/>
      <p:regular r:id="rId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AE03"/>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25" d="100"/>
          <a:sy n="25" d="100"/>
        </p:scale>
        <p:origin x="588" y="-1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font" Target="fonts/font2.fntdata"/><Relationship Id="rId4" Type="http://schemas.openxmlformats.org/officeDocument/2006/relationships/font" Target="fonts/font1.fntdata"/><Relationship Id="rId9"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FB4A01-B0A9-4B8E-A81F-223A5BF2049A}" type="datetimeFigureOut">
              <a:rPr lang="en-IN" smtClean="0"/>
              <a:t>04-12-2024</a:t>
            </a:fld>
            <a:endParaRPr lang="en-IN"/>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5215A9-7A60-4A18-B52F-9B3ABC843988}" type="slidenum">
              <a:rPr lang="en-IN" smtClean="0"/>
              <a:t>‹#›</a:t>
            </a:fld>
            <a:endParaRPr lang="en-IN"/>
          </a:p>
        </p:txBody>
      </p:sp>
    </p:spTree>
    <p:extLst>
      <p:ext uri="{BB962C8B-B14F-4D97-AF65-F5344CB8AC3E}">
        <p14:creationId xmlns:p14="http://schemas.microsoft.com/office/powerpoint/2010/main" val="2397008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32918400" cy="21945600"/>
            <a:chOff x="0" y="0"/>
            <a:chExt cx="66508604" cy="44339069"/>
          </a:xfrm>
        </p:grpSpPr>
        <p:sp>
          <p:nvSpPr>
            <p:cNvPr id="3" name="Freeform 3"/>
            <p:cNvSpPr/>
            <p:nvPr/>
          </p:nvSpPr>
          <p:spPr>
            <a:xfrm>
              <a:off x="0" y="0"/>
              <a:ext cx="66508604" cy="44339070"/>
            </a:xfrm>
            <a:custGeom>
              <a:avLst/>
              <a:gdLst/>
              <a:ahLst/>
              <a:cxnLst/>
              <a:rect l="l" t="t" r="r" b="b"/>
              <a:pathLst>
                <a:path w="66508604" h="44339070">
                  <a:moveTo>
                    <a:pt x="0" y="0"/>
                  </a:moveTo>
                  <a:lnTo>
                    <a:pt x="66508604" y="0"/>
                  </a:lnTo>
                  <a:lnTo>
                    <a:pt x="66508604" y="44339070"/>
                  </a:lnTo>
                  <a:lnTo>
                    <a:pt x="0" y="44339070"/>
                  </a:lnTo>
                  <a:lnTo>
                    <a:pt x="0" y="0"/>
                  </a:lnTo>
                  <a:close/>
                </a:path>
              </a:pathLst>
            </a:custGeom>
            <a:blipFill>
              <a:blip r:embed="rId2"/>
              <a:stretch>
                <a:fillRect l="-5585" r="-5585"/>
              </a:stretch>
            </a:blipFill>
          </p:spPr>
          <p:txBody>
            <a:bodyPr/>
            <a:lstStyle/>
            <a:p>
              <a:endParaRPr lang="en-IN" dirty="0">
                <a:effectLst>
                  <a:outerShdw blurRad="38100" dist="38100" dir="2700000" algn="tl">
                    <a:srgbClr val="000000">
                      <a:alpha val="43137"/>
                    </a:srgbClr>
                  </a:outerShdw>
                </a:effectLst>
              </a:endParaRPr>
            </a:p>
          </p:txBody>
        </p:sp>
      </p:grpSp>
      <p:sp>
        <p:nvSpPr>
          <p:cNvPr id="4" name="Freeform 4"/>
          <p:cNvSpPr/>
          <p:nvPr/>
        </p:nvSpPr>
        <p:spPr>
          <a:xfrm>
            <a:off x="15789697" y="1362464"/>
            <a:ext cx="7254131" cy="3126441"/>
          </a:xfrm>
          <a:custGeom>
            <a:avLst/>
            <a:gdLst/>
            <a:ahLst/>
            <a:cxnLst/>
            <a:rect l="l" t="t" r="r" b="b"/>
            <a:pathLst>
              <a:path w="7254131" h="3126441">
                <a:moveTo>
                  <a:pt x="0" y="0"/>
                </a:moveTo>
                <a:lnTo>
                  <a:pt x="7254131" y="0"/>
                </a:lnTo>
                <a:lnTo>
                  <a:pt x="7254131" y="3126441"/>
                </a:lnTo>
                <a:lnTo>
                  <a:pt x="0" y="3126441"/>
                </a:lnTo>
                <a:lnTo>
                  <a:pt x="0" y="0"/>
                </a:lnTo>
                <a:close/>
              </a:path>
            </a:pathLst>
          </a:custGeom>
          <a:blipFill>
            <a:blip r:embed="rId3"/>
            <a:stretch>
              <a:fillRect l="-4536" t="-19278" b="-19278"/>
            </a:stretch>
          </a:blipFill>
        </p:spPr>
        <p:txBody>
          <a:bodyPr/>
          <a:lstStyle/>
          <a:p>
            <a:endParaRPr lang="en-IN"/>
          </a:p>
        </p:txBody>
      </p:sp>
      <p:sp>
        <p:nvSpPr>
          <p:cNvPr id="5" name="Freeform 5"/>
          <p:cNvSpPr/>
          <p:nvPr/>
        </p:nvSpPr>
        <p:spPr>
          <a:xfrm>
            <a:off x="17177977" y="17527955"/>
            <a:ext cx="6753214" cy="3836438"/>
          </a:xfrm>
          <a:custGeom>
            <a:avLst/>
            <a:gdLst/>
            <a:ahLst/>
            <a:cxnLst/>
            <a:rect l="l" t="t" r="r" b="b"/>
            <a:pathLst>
              <a:path w="6753214" h="3836438">
                <a:moveTo>
                  <a:pt x="0" y="0"/>
                </a:moveTo>
                <a:lnTo>
                  <a:pt x="6753213" y="0"/>
                </a:lnTo>
                <a:lnTo>
                  <a:pt x="6753213" y="3836438"/>
                </a:lnTo>
                <a:lnTo>
                  <a:pt x="0" y="3836438"/>
                </a:lnTo>
                <a:lnTo>
                  <a:pt x="0" y="0"/>
                </a:lnTo>
                <a:close/>
              </a:path>
            </a:pathLst>
          </a:custGeom>
          <a:blipFill>
            <a:blip r:embed="rId4"/>
            <a:stretch>
              <a:fillRect r="-23931" b="-24620"/>
            </a:stretch>
          </a:blipFill>
        </p:spPr>
        <p:txBody>
          <a:bodyPr/>
          <a:lstStyle/>
          <a:p>
            <a:endParaRPr lang="en-IN"/>
          </a:p>
        </p:txBody>
      </p:sp>
      <p:sp>
        <p:nvSpPr>
          <p:cNvPr id="6" name="Freeform 6"/>
          <p:cNvSpPr/>
          <p:nvPr/>
        </p:nvSpPr>
        <p:spPr>
          <a:xfrm>
            <a:off x="24822551" y="14859000"/>
            <a:ext cx="7682831" cy="4293104"/>
          </a:xfrm>
          <a:custGeom>
            <a:avLst/>
            <a:gdLst/>
            <a:ahLst/>
            <a:cxnLst/>
            <a:rect l="l" t="t" r="r" b="b"/>
            <a:pathLst>
              <a:path w="7682831" h="4293104">
                <a:moveTo>
                  <a:pt x="0" y="0"/>
                </a:moveTo>
                <a:lnTo>
                  <a:pt x="7682831" y="0"/>
                </a:lnTo>
                <a:lnTo>
                  <a:pt x="7682831" y="4293104"/>
                </a:lnTo>
                <a:lnTo>
                  <a:pt x="0" y="4293104"/>
                </a:lnTo>
                <a:lnTo>
                  <a:pt x="0" y="0"/>
                </a:lnTo>
                <a:close/>
              </a:path>
            </a:pathLst>
          </a:custGeom>
          <a:blipFill>
            <a:blip r:embed="rId5"/>
            <a:stretch>
              <a:fillRect t="-1018" b="-1813"/>
            </a:stretch>
          </a:blipFill>
        </p:spPr>
        <p:txBody>
          <a:bodyPr/>
          <a:lstStyle/>
          <a:p>
            <a:endParaRPr lang="en-IN"/>
          </a:p>
        </p:txBody>
      </p:sp>
      <p:sp>
        <p:nvSpPr>
          <p:cNvPr id="7" name="Freeform 7"/>
          <p:cNvSpPr/>
          <p:nvPr/>
        </p:nvSpPr>
        <p:spPr>
          <a:xfrm>
            <a:off x="9080207" y="15377991"/>
            <a:ext cx="6369790" cy="5497392"/>
          </a:xfrm>
          <a:custGeom>
            <a:avLst/>
            <a:gdLst/>
            <a:ahLst/>
            <a:cxnLst/>
            <a:rect l="l" t="t" r="r" b="b"/>
            <a:pathLst>
              <a:path w="8337307" h="8087188">
                <a:moveTo>
                  <a:pt x="0" y="0"/>
                </a:moveTo>
                <a:lnTo>
                  <a:pt x="8337307" y="0"/>
                </a:lnTo>
                <a:lnTo>
                  <a:pt x="8337307" y="8087188"/>
                </a:lnTo>
                <a:lnTo>
                  <a:pt x="0" y="8087188"/>
                </a:lnTo>
                <a:lnTo>
                  <a:pt x="0" y="0"/>
                </a:lnTo>
                <a:close/>
              </a:path>
            </a:pathLst>
          </a:custGeom>
          <a:blipFill>
            <a:blip r:embed="rId6"/>
            <a:stretch>
              <a:fillRect/>
            </a:stretch>
          </a:blipFill>
        </p:spPr>
        <p:txBody>
          <a:bodyPr/>
          <a:lstStyle/>
          <a:p>
            <a:endParaRPr lang="en-IN" dirty="0"/>
          </a:p>
        </p:txBody>
      </p:sp>
      <p:sp>
        <p:nvSpPr>
          <p:cNvPr id="8" name="TextBox 8"/>
          <p:cNvSpPr txBox="1"/>
          <p:nvPr/>
        </p:nvSpPr>
        <p:spPr>
          <a:xfrm>
            <a:off x="9476509" y="-66675"/>
            <a:ext cx="13965382" cy="1264064"/>
          </a:xfrm>
          <a:prstGeom prst="rect">
            <a:avLst/>
          </a:prstGeom>
        </p:spPr>
        <p:txBody>
          <a:bodyPr lIns="0" tIns="0" rIns="0" bIns="0" rtlCol="0" anchor="t">
            <a:spAutoFit/>
          </a:bodyPr>
          <a:lstStyle/>
          <a:p>
            <a:pPr algn="ctr">
              <a:lnSpc>
                <a:spcPts val="5052"/>
              </a:lnSpc>
            </a:pPr>
            <a:r>
              <a:rPr lang="en-US" sz="3609" b="1" i="1" u="sng" dirty="0">
                <a:solidFill>
                  <a:srgbClr val="000000"/>
                </a:solidFill>
                <a:highlight>
                  <a:srgbClr val="C0C0C0"/>
                </a:highlight>
                <a:latin typeface="Canva Sans Bold Italics"/>
                <a:ea typeface="Canva Sans Bold Italics"/>
                <a:cs typeface="Canva Sans Bold Italics"/>
                <a:sym typeface="Canva Sans Bold Italics"/>
              </a:rPr>
              <a:t>NON IMMERSIVE VIRTUAL REALITY IN IMPROVING EXECUTIVE FUNCTIONS IN OLDER ADULTS - A LITERATURE REVIEW</a:t>
            </a:r>
          </a:p>
        </p:txBody>
      </p:sp>
      <p:sp>
        <p:nvSpPr>
          <p:cNvPr id="9" name="TextBox 9"/>
          <p:cNvSpPr txBox="1"/>
          <p:nvPr/>
        </p:nvSpPr>
        <p:spPr>
          <a:xfrm>
            <a:off x="-2209800" y="1377096"/>
            <a:ext cx="10307681" cy="556221"/>
          </a:xfrm>
          <a:prstGeom prst="rect">
            <a:avLst/>
          </a:prstGeom>
        </p:spPr>
        <p:txBody>
          <a:bodyPr lIns="0" tIns="0" rIns="0" bIns="0" rtlCol="0" anchor="t">
            <a:spAutoFit/>
          </a:bodyPr>
          <a:lstStyle/>
          <a:p>
            <a:pPr algn="ctr">
              <a:lnSpc>
                <a:spcPts val="4273"/>
              </a:lnSpc>
            </a:pPr>
            <a:endParaRPr lang="en-US" sz="4273" b="1" dirty="0">
              <a:solidFill>
                <a:srgbClr val="000000"/>
              </a:solidFill>
              <a:latin typeface="Big Shoulders Display Bold"/>
              <a:ea typeface="Big Shoulders Display Bold"/>
              <a:cs typeface="Big Shoulders Display Bold"/>
              <a:sym typeface="Big Shoulders Display Bold"/>
            </a:endParaRPr>
          </a:p>
        </p:txBody>
      </p:sp>
      <p:sp>
        <p:nvSpPr>
          <p:cNvPr id="10" name="TextBox 10"/>
          <p:cNvSpPr txBox="1"/>
          <p:nvPr/>
        </p:nvSpPr>
        <p:spPr>
          <a:xfrm>
            <a:off x="438416" y="2430502"/>
            <a:ext cx="14748162" cy="271228"/>
          </a:xfrm>
          <a:prstGeom prst="rect">
            <a:avLst/>
          </a:prstGeom>
        </p:spPr>
        <p:txBody>
          <a:bodyPr lIns="0" tIns="0" rIns="0" bIns="0" rtlCol="0" anchor="t">
            <a:spAutoFit/>
          </a:bodyPr>
          <a:lstStyle/>
          <a:p>
            <a:pPr algn="l">
              <a:lnSpc>
                <a:spcPts val="2232"/>
              </a:lnSpc>
            </a:pPr>
            <a:endParaRPr lang="en-US" sz="1800" b="1" i="1" spc="106" dirty="0">
              <a:solidFill>
                <a:srgbClr val="000000"/>
              </a:solidFill>
              <a:latin typeface="Canva Sans Bold Italics"/>
              <a:ea typeface="Canva Sans Bold Italics"/>
              <a:cs typeface="Canva Sans Bold Italics"/>
              <a:sym typeface="Canva Sans Bold Italics"/>
            </a:endParaRPr>
          </a:p>
        </p:txBody>
      </p:sp>
      <p:sp>
        <p:nvSpPr>
          <p:cNvPr id="21" name="TextBox 20">
            <a:extLst>
              <a:ext uri="{FF2B5EF4-FFF2-40B4-BE49-F238E27FC236}">
                <a16:creationId xmlns:a16="http://schemas.microsoft.com/office/drawing/2014/main" id="{7CA556BA-0060-12EB-6354-1F555B55D7BF}"/>
              </a:ext>
            </a:extLst>
          </p:cNvPr>
          <p:cNvSpPr txBox="1"/>
          <p:nvPr/>
        </p:nvSpPr>
        <p:spPr>
          <a:xfrm>
            <a:off x="9080207" y="8554023"/>
            <a:ext cx="7682831" cy="5239129"/>
          </a:xfrm>
          <a:prstGeom prst="rect">
            <a:avLst/>
          </a:prstGeom>
          <a:noFill/>
        </p:spPr>
        <p:txBody>
          <a:bodyPr wrap="square" rtlCol="0">
            <a:spAutoFit/>
          </a:bodyPr>
          <a:lstStyle/>
          <a:p>
            <a:endParaRPr lang="en-IN" dirty="0"/>
          </a:p>
        </p:txBody>
      </p:sp>
      <p:sp>
        <p:nvSpPr>
          <p:cNvPr id="25" name="TextBox 24">
            <a:extLst>
              <a:ext uri="{FF2B5EF4-FFF2-40B4-BE49-F238E27FC236}">
                <a16:creationId xmlns:a16="http://schemas.microsoft.com/office/drawing/2014/main" id="{2CF094F1-B378-70FF-561F-E6224110C6E4}"/>
              </a:ext>
            </a:extLst>
          </p:cNvPr>
          <p:cNvSpPr txBox="1"/>
          <p:nvPr/>
        </p:nvSpPr>
        <p:spPr>
          <a:xfrm>
            <a:off x="104361" y="836264"/>
            <a:ext cx="9372147" cy="5724003"/>
          </a:xfrm>
          <a:prstGeom prst="rect">
            <a:avLst/>
          </a:prstGeom>
          <a:solidFill>
            <a:srgbClr val="EBAE03"/>
          </a:solidFill>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lnSpc>
                <a:spcPts val="2232"/>
              </a:lnSpc>
            </a:pPr>
            <a:endParaRPr lang="en-US" sz="4400" b="1" dirty="0">
              <a:solidFill>
                <a:schemeClr val="tx1">
                  <a:lumMod val="85000"/>
                  <a:lumOff val="15000"/>
                </a:schemeClr>
              </a:solidFill>
              <a:latin typeface="Big Shoulders Display Bold"/>
              <a:ea typeface="Big Shoulders Display Bold"/>
              <a:cs typeface="Big Shoulders Display Bold"/>
              <a:sym typeface="Big Shoulders Display Bold"/>
            </a:endParaRPr>
          </a:p>
          <a:p>
            <a:pPr algn="ctr">
              <a:lnSpc>
                <a:spcPts val="2232"/>
              </a:lnSpc>
            </a:pPr>
            <a:r>
              <a:rPr lang="en-US" sz="4400" b="1" dirty="0">
                <a:solidFill>
                  <a:schemeClr val="tx1">
                    <a:lumMod val="85000"/>
                    <a:lumOff val="15000"/>
                  </a:schemeClr>
                </a:solidFill>
                <a:latin typeface="Big Shoulders Display Bold"/>
                <a:ea typeface="Big Shoulders Display Bold"/>
                <a:cs typeface="Big Shoulders Display Bold"/>
                <a:sym typeface="Big Shoulders Display Bold"/>
              </a:rPr>
              <a:t>Background</a:t>
            </a:r>
          </a:p>
          <a:p>
            <a:pPr algn="l">
              <a:lnSpc>
                <a:spcPts val="2232"/>
              </a:lnSpc>
            </a:pPr>
            <a:endParaRPr lang="en-US" sz="1800" b="1" i="1" spc="106" dirty="0">
              <a:solidFill>
                <a:schemeClr val="accent3">
                  <a:lumMod val="60000"/>
                  <a:lumOff val="40000"/>
                </a:schemeClr>
              </a:solidFill>
              <a:latin typeface="Canva Sans Bold Italics"/>
              <a:ea typeface="Canva Sans Bold Italics"/>
              <a:cs typeface="Canva Sans Bold Italics"/>
              <a:sym typeface="Canva Sans Bold Italics"/>
            </a:endParaRPr>
          </a:p>
          <a:p>
            <a:pPr algn="l">
              <a:lnSpc>
                <a:spcPts val="2232"/>
              </a:lnSpc>
            </a:pPr>
            <a:r>
              <a:rPr lang="en-US" sz="1800" b="1" i="1" spc="106" dirty="0">
                <a:solidFill>
                  <a:schemeClr val="tx1">
                    <a:lumMod val="85000"/>
                    <a:lumOff val="15000"/>
                  </a:schemeClr>
                </a:solidFill>
                <a:latin typeface="Canva Sans Bold Italics"/>
                <a:ea typeface="Canva Sans Bold Italics"/>
                <a:cs typeface="Canva Sans Bold Italics"/>
                <a:sym typeface="Canva Sans Bold Italics"/>
              </a:rPr>
              <a:t>OLDER ADULTS ARE A VALUABLE RESOURCE, YET THE AGING POPULATION IN INDIA IS EXPECTED TO GROW FROM 138 MILLION IN 2021 TO 194 MILLION BY 2031, POSING SIGNIFICANT PUBLIC HEALTH CHALLENGES. AGING LEADS TO A DECLINE IN EXECUTIVE FUNCTIONS—KEY SKILLS SUCH AS INHIBITION, FLEXIBILITY, PLANNING, AND WORKING MEMORY—ESSENTIAL FOR DAILY LIVING. IMPAIRMENTS IN THESE FUNCTIONS CORRELATE WITH DECREASED QUALITY OF LIFE AND INCREASED DEPENDENCY.VIRTUAL REALITY (VR) IS A PROMISING TOOL IN REHABILITATION, USING INTERACTIVE SIMULATIONS TO ENHANCE COGNITIVE AND PHYSICAL SKILLS WHILE IMPROVING EMOTIONAL WELL-BEING AND MOTIVATION. NON-IMMERSIVE VR, DELIVERED VIA SCREENS OR PROJECTORS, IS PARTICULARLY SUITABLE FOR OLDER ADULTS DUE TO ITS ACCESSIBILITY AND MINIMAL SIDE EFFECTS, SUCH AS CYBER SICKNESS, COMMONLY SEEN WITH IMMERSIVE VR.ALTHOUGH NON-IMMERSIVE VR HAS SHOWN POTENTIAL FOR IMPROVING COGNITION AND EXECUTIVE FUNCTIONS, ITS EFFECTS HAVE NOT BEEN COMPREHENSIVELY ANALYZED.</a:t>
            </a:r>
          </a:p>
        </p:txBody>
      </p:sp>
      <p:sp>
        <p:nvSpPr>
          <p:cNvPr id="27" name="TextBox 26">
            <a:extLst>
              <a:ext uri="{FF2B5EF4-FFF2-40B4-BE49-F238E27FC236}">
                <a16:creationId xmlns:a16="http://schemas.microsoft.com/office/drawing/2014/main" id="{81ACC039-88C7-0169-5801-13AC0307A0B2}"/>
              </a:ext>
            </a:extLst>
          </p:cNvPr>
          <p:cNvSpPr txBox="1"/>
          <p:nvPr/>
        </p:nvSpPr>
        <p:spPr>
          <a:xfrm>
            <a:off x="132207" y="6905171"/>
            <a:ext cx="9372147" cy="6668492"/>
          </a:xfrm>
          <a:prstGeom prst="rect">
            <a:avLst/>
          </a:prstGeom>
          <a:solidFill>
            <a:srgbClr val="EBAE03"/>
          </a:solidFill>
        </p:spPr>
        <p:txBody>
          <a:bodyPr wrap="square" rtlCol="0">
            <a:spAutoFit/>
          </a:bodyPr>
          <a:lstStyle/>
          <a:p>
            <a:pPr algn="ctr"/>
            <a:r>
              <a:rPr lang="en-US" sz="4400" dirty="0">
                <a:latin typeface="Big Shoulders Display Bold" panose="020B0604020202020204" charset="0"/>
              </a:rPr>
              <a:t>Methodology</a:t>
            </a:r>
          </a:p>
          <a:p>
            <a:endParaRPr lang="en-US" dirty="0"/>
          </a:p>
          <a:p>
            <a:endParaRPr lang="en-US" dirty="0"/>
          </a:p>
          <a:p>
            <a:pPr algn="l">
              <a:lnSpc>
                <a:spcPts val="2232"/>
              </a:lnSpc>
            </a:pPr>
            <a:r>
              <a:rPr lang="en-US" sz="1800" b="1" i="1" spc="106" dirty="0">
                <a:solidFill>
                  <a:srgbClr val="000000"/>
                </a:solidFill>
                <a:latin typeface="Canva Sans Bold Italics"/>
                <a:ea typeface="Canva Sans Bold Italics"/>
                <a:cs typeface="Canva Sans Bold Italics"/>
                <a:sym typeface="Canva Sans Bold Italics"/>
              </a:rPr>
              <a:t>A SYSTEMATIC SEARCH WAS CONDUCTED ACROSS DATABASES INCLUDING PUBMED, SCOPUS, AND GOOGLE SCHOLAR. KEYWORDS SUCH AS “NON-IMMERSIVE VIRTUAL REALITY,” “EXECUTIVE FUNCTIONS,” “OLDER ADULTS,” AND “COGNITIVE REHABILITATION” WERE USED TO IDENTIFY RELEVANT STUDIES. THE INCLUSION CRITERIA FOCUSED ON STUDIES INVOLVING OLDER ADULTS (60+ YEARS) USING NON-IMMERSIVE VR INTERVENTIONS TARGETING EXECUTIVE FUNCTIONS LIKE MEMORY, ATTENTION, PLANNING, AND FLEXIBILITY. STUDIES ON IMMERSIVE VR WITH REPORTED SIDE EFFECTS, NON-ENGLISH PUBLICATIONS, AND RESEARCH NOT FOCUSED ON COGNITIVE OUTCOMES WERE EXCLUDED.</a:t>
            </a:r>
          </a:p>
          <a:p>
            <a:pPr algn="l">
              <a:lnSpc>
                <a:spcPts val="2232"/>
              </a:lnSpc>
            </a:pPr>
            <a:endParaRPr lang="en-US" sz="1800" b="1" i="1" spc="106" dirty="0">
              <a:solidFill>
                <a:srgbClr val="000000"/>
              </a:solidFill>
              <a:latin typeface="Canva Sans Bold Italics"/>
              <a:ea typeface="Canva Sans Bold Italics"/>
              <a:cs typeface="Canva Sans Bold Italics"/>
              <a:sym typeface="Canva Sans Bold Italics"/>
            </a:endParaRPr>
          </a:p>
          <a:p>
            <a:pPr algn="l">
              <a:lnSpc>
                <a:spcPts val="2232"/>
              </a:lnSpc>
            </a:pPr>
            <a:r>
              <a:rPr lang="en-US" sz="1800" b="1" i="1" spc="106" dirty="0">
                <a:solidFill>
                  <a:srgbClr val="000000"/>
                </a:solidFill>
                <a:latin typeface="Canva Sans Bold Italics"/>
                <a:ea typeface="Canva Sans Bold Italics"/>
                <a:cs typeface="Canva Sans Bold Italics"/>
                <a:sym typeface="Canva Sans Bold Italics"/>
              </a:rPr>
              <a:t>Data was extracted on participant demographics, VR intervention specifics (e.g., duration, frequency, and mode), and outcomes related to executive functions. Studies were analyzed to evaluate the effectiveness of non-immersive VR in improving cognition and participation among older adults, while identifying gaps for future research.</a:t>
            </a:r>
          </a:p>
          <a:p>
            <a:endParaRPr lang="en-US" dirty="0"/>
          </a:p>
          <a:p>
            <a:endParaRPr lang="en-US" dirty="0"/>
          </a:p>
          <a:p>
            <a:endParaRPr lang="en-IN" dirty="0"/>
          </a:p>
        </p:txBody>
      </p:sp>
      <p:sp>
        <p:nvSpPr>
          <p:cNvPr id="28" name="TextBox 27">
            <a:extLst>
              <a:ext uri="{FF2B5EF4-FFF2-40B4-BE49-F238E27FC236}">
                <a16:creationId xmlns:a16="http://schemas.microsoft.com/office/drawing/2014/main" id="{D5AF2FCD-172E-1667-20BD-4AC5F64D74AA}"/>
              </a:ext>
            </a:extLst>
          </p:cNvPr>
          <p:cNvSpPr txBox="1"/>
          <p:nvPr/>
        </p:nvSpPr>
        <p:spPr>
          <a:xfrm>
            <a:off x="104361" y="13939903"/>
            <a:ext cx="9326622" cy="6960880"/>
          </a:xfrm>
          <a:prstGeom prst="rect">
            <a:avLst/>
          </a:prstGeom>
          <a:solidFill>
            <a:srgbClr val="EBAE03"/>
          </a:solidFill>
        </p:spPr>
        <p:txBody>
          <a:bodyPr wrap="square" rtlCol="0">
            <a:spAutoFit/>
          </a:bodyPr>
          <a:lstStyle/>
          <a:p>
            <a:pPr algn="ctr"/>
            <a:r>
              <a:rPr lang="en-US" sz="4400" b="1" dirty="0">
                <a:solidFill>
                  <a:srgbClr val="000000"/>
                </a:solidFill>
                <a:latin typeface="Big Shoulders Display Bold"/>
                <a:ea typeface="Big Shoulders Display Bold"/>
                <a:cs typeface="Big Shoulders Display Bold"/>
                <a:sym typeface="Big Shoulders Display Bold"/>
              </a:rPr>
              <a:t>Discussion</a:t>
            </a:r>
          </a:p>
          <a:p>
            <a:endParaRPr lang="en-IN" dirty="0">
              <a:latin typeface="Big Shoulders Display Bold" panose="020B0604020202020204" charset="0"/>
            </a:endParaRPr>
          </a:p>
          <a:p>
            <a:endParaRPr lang="en-IN" dirty="0">
              <a:latin typeface="Big Shoulders Display Bold" panose="020B0604020202020204" charset="0"/>
            </a:endParaRPr>
          </a:p>
          <a:p>
            <a:pPr algn="l">
              <a:lnSpc>
                <a:spcPts val="2232"/>
              </a:lnSpc>
            </a:pPr>
            <a:r>
              <a:rPr lang="en-US" b="1" i="1" spc="106" dirty="0">
                <a:solidFill>
                  <a:srgbClr val="000000"/>
                </a:solidFill>
                <a:latin typeface="Canva Sans Bold Italics"/>
                <a:ea typeface="Canva Sans Bold Italics"/>
                <a:cs typeface="Canva Sans Bold Italics"/>
                <a:sym typeface="Canva Sans Bold Italics"/>
              </a:rPr>
              <a:t>NON-IMMERSIVE VIRTUAL REALITY (VR) HAS EMERGED AS A PROMISING TOOL FOR COGNITIVE REHABILITATION IN OLDER ADULTS, PARTICULARLY IN ENHANCING EXECUTIVE FUNCTIONS. STUDIES HIGHLIGHT ITS EFFECTIVENESS IN IMPROVING COGNITIVE DOMAINS SUCH AS MEMORY, ATTENTION, AND FLEXIBILITY, WHILE ALSO PROMOTING MOTIVATION AND PARTICIPATION THROUGH INTERACTIVE AND GOAL-ORIENTED TASKS. UNLIKE IMMERSIVE VR, NON-IMMERSIVE VR MINIMIZES ADVERSE EFFECTS LIKE CYBER SICKNESS, MAKING IT MORE ACCEPTABLE FOR OLDER POPULATIONS. THE MECHANISM OF IMPROVEMENT IS LINKED TO NEURAL ACTIVATION IN PATHWAYS SUCH AS THE CHOLINERGIC AND DOPAMINERGIC SYSTEMS, FOSTERING COGNITIVE ENGAGEMENT.</a:t>
            </a:r>
          </a:p>
          <a:p>
            <a:pPr algn="l">
              <a:lnSpc>
                <a:spcPts val="2232"/>
              </a:lnSpc>
            </a:pPr>
            <a:endParaRPr lang="en-US" b="1" i="1" spc="106" dirty="0">
              <a:solidFill>
                <a:srgbClr val="000000"/>
              </a:solidFill>
              <a:latin typeface="Canva Sans Bold Italics"/>
              <a:ea typeface="Canva Sans Bold Italics"/>
              <a:cs typeface="Canva Sans Bold Italics"/>
              <a:sym typeface="Canva Sans Bold Italics"/>
            </a:endParaRPr>
          </a:p>
          <a:p>
            <a:pPr algn="l">
              <a:lnSpc>
                <a:spcPts val="2232"/>
              </a:lnSpc>
            </a:pPr>
            <a:r>
              <a:rPr lang="en-US" b="1" i="1" spc="106" dirty="0">
                <a:solidFill>
                  <a:srgbClr val="000000"/>
                </a:solidFill>
                <a:latin typeface="Canva Sans Bold Italics"/>
                <a:ea typeface="Canva Sans Bold Italics"/>
                <a:cs typeface="Canva Sans Bold Italics"/>
                <a:sym typeface="Canva Sans Bold Italics"/>
              </a:rPr>
              <a:t>However, current research faces limitations, including variability in study designs, small sample sizes, and the absence of standardized protocols for interventions. Longitudinal studies are scarce, leaving questions about the sustainability of these improvements. Addressing these gaps is crucial to fully integrate non-immersive VR into evidence-based rehabilitation programs for older adults.</a:t>
            </a:r>
          </a:p>
          <a:p>
            <a:endParaRPr lang="en-IN" dirty="0">
              <a:latin typeface="Big Shoulders Display Bold" panose="020B0604020202020204" charset="0"/>
            </a:endParaRPr>
          </a:p>
        </p:txBody>
      </p:sp>
      <p:sp>
        <p:nvSpPr>
          <p:cNvPr id="29" name="TextBox 28">
            <a:extLst>
              <a:ext uri="{FF2B5EF4-FFF2-40B4-BE49-F238E27FC236}">
                <a16:creationId xmlns:a16="http://schemas.microsoft.com/office/drawing/2014/main" id="{956ED470-F61D-D9E3-344B-2ED6F9894E80}"/>
              </a:ext>
            </a:extLst>
          </p:cNvPr>
          <p:cNvSpPr txBox="1"/>
          <p:nvPr/>
        </p:nvSpPr>
        <p:spPr>
          <a:xfrm>
            <a:off x="23441890" y="840855"/>
            <a:ext cx="9038093" cy="2431435"/>
          </a:xfrm>
          <a:prstGeom prst="rect">
            <a:avLst/>
          </a:prstGeom>
          <a:solidFill>
            <a:schemeClr val="tx2">
              <a:lumMod val="40000"/>
              <a:lumOff val="60000"/>
            </a:schemeClr>
          </a:solidFill>
        </p:spPr>
        <p:txBody>
          <a:bodyPr wrap="square" rtlCol="0">
            <a:spAutoFit/>
          </a:bodyPr>
          <a:lstStyle/>
          <a:p>
            <a:pPr algn="ctr"/>
            <a:r>
              <a:rPr lang="en-US" sz="4400" b="1" dirty="0">
                <a:solidFill>
                  <a:srgbClr val="000000"/>
                </a:solidFill>
                <a:latin typeface="Big Shoulders Display Bold"/>
                <a:ea typeface="Big Shoulders Display Bold"/>
                <a:cs typeface="Big Shoulders Display Bold"/>
                <a:sym typeface="Big Shoulders Display Bold"/>
              </a:rPr>
              <a:t>OBJECTIVE</a:t>
            </a:r>
          </a:p>
          <a:p>
            <a:endParaRPr lang="en-US" b="1" dirty="0">
              <a:solidFill>
                <a:srgbClr val="000000"/>
              </a:solidFill>
              <a:latin typeface="Big Shoulders Display Bold"/>
              <a:ea typeface="Big Shoulders Display Bold"/>
              <a:cs typeface="Big Shoulders Display Bold"/>
              <a:sym typeface="Big Shoulders Display Bold"/>
            </a:endParaRPr>
          </a:p>
          <a:p>
            <a:r>
              <a:rPr lang="en-US" sz="1800" b="1" i="1" spc="106" dirty="0">
                <a:solidFill>
                  <a:srgbClr val="000000"/>
                </a:solidFill>
                <a:latin typeface="Canva Sans Bold Italics"/>
                <a:ea typeface="Canva Sans Bold Italics"/>
                <a:cs typeface="Canva Sans Bold Italics"/>
                <a:sym typeface="Canva Sans Bold Italics"/>
              </a:rPr>
              <a:t>TO REVIEW THE EFFECTIVENESS OF NON-IMMERSIVE VIRTUAL REALITY IN ENHANCING EXECUTIVE FUNCTIONS IN OLDER ADULTS AND IDENTIFY RESEARCH GAPS FOR FUTURE EXPLORATION.</a:t>
            </a:r>
          </a:p>
          <a:p>
            <a:endParaRPr lang="en-US" sz="1800" b="1" dirty="0">
              <a:solidFill>
                <a:srgbClr val="000000"/>
              </a:solidFill>
              <a:latin typeface="Big Shoulders Display Bold"/>
              <a:ea typeface="Big Shoulders Display Bold"/>
              <a:cs typeface="Big Shoulders Display Bold"/>
              <a:sym typeface="Big Shoulders Display Bold"/>
            </a:endParaRPr>
          </a:p>
          <a:p>
            <a:endParaRPr lang="en-IN" dirty="0"/>
          </a:p>
        </p:txBody>
      </p:sp>
      <p:sp>
        <p:nvSpPr>
          <p:cNvPr id="30" name="TextBox 29">
            <a:extLst>
              <a:ext uri="{FF2B5EF4-FFF2-40B4-BE49-F238E27FC236}">
                <a16:creationId xmlns:a16="http://schemas.microsoft.com/office/drawing/2014/main" id="{329697F7-AEAB-55E2-050A-EE09550D17F3}"/>
              </a:ext>
            </a:extLst>
          </p:cNvPr>
          <p:cNvSpPr txBox="1"/>
          <p:nvPr/>
        </p:nvSpPr>
        <p:spPr>
          <a:xfrm>
            <a:off x="23482245" y="3725540"/>
            <a:ext cx="8997738" cy="5478423"/>
          </a:xfrm>
          <a:prstGeom prst="rect">
            <a:avLst/>
          </a:prstGeom>
          <a:solidFill>
            <a:schemeClr val="accent1">
              <a:lumMod val="60000"/>
              <a:lumOff val="40000"/>
            </a:schemeClr>
          </a:solidFill>
        </p:spPr>
        <p:txBody>
          <a:bodyPr wrap="square" rtlCol="0">
            <a:spAutoFit/>
          </a:bodyPr>
          <a:lstStyle/>
          <a:p>
            <a:pPr algn="ctr"/>
            <a:r>
              <a:rPr lang="en-US" sz="4400" b="1" dirty="0">
                <a:solidFill>
                  <a:srgbClr val="000000"/>
                </a:solidFill>
                <a:latin typeface="Big Shoulders Display Bold"/>
                <a:ea typeface="Big Shoulders Display Bold"/>
                <a:cs typeface="Big Shoulders Display Bold"/>
                <a:sym typeface="Big Shoulders Display Bold"/>
              </a:rPr>
              <a:t>Key Findings</a:t>
            </a:r>
          </a:p>
          <a:p>
            <a:pPr algn="ctr"/>
            <a:endParaRPr lang="en-US" b="1" dirty="0">
              <a:solidFill>
                <a:srgbClr val="000000"/>
              </a:solidFill>
              <a:latin typeface="Big Shoulders Display Bold"/>
              <a:ea typeface="Big Shoulders Display Bold"/>
              <a:cs typeface="Big Shoulders Display Bold"/>
              <a:sym typeface="Big Shoulders Display Bold"/>
            </a:endParaRPr>
          </a:p>
          <a:p>
            <a:r>
              <a:rPr lang="en-US" b="1" i="1" spc="106" dirty="0">
                <a:solidFill>
                  <a:srgbClr val="000000"/>
                </a:solidFill>
                <a:latin typeface="Canva Sans Bold Italics"/>
                <a:ea typeface="Canva Sans Bold Italics"/>
                <a:cs typeface="Canva Sans Bold Italics"/>
                <a:sym typeface="Canva Sans Bold Italics"/>
              </a:rPr>
              <a:t>NON-IMMERSIVE VIRTUAL REALITY (VR) HAS SHOWN PROMISING RESULTS IN IMPROVING EXECUTIVE FUNCTIONS SUCH AS MEMORY, ATTENTION, AND PROBLEM-SOLVING IN OLDER ADULTS. STUDIES HIGHLIGHT THAT THIS APPROACH IS WELL-ACCEPTED DUE TO ITS MINIMAL SIDE EFFECTS COMPARED TO IMMERSIVE VR, WHICH OFTEN CAUSES NAUSEA AND DIZZINESS. NON-IMMERSIVE VR INTERVENTIONS ENHANCE MOTIVATION AND PARTICIPATION THROUGH FEATURES LIKE IMMEDIATE FEEDBACK AND ENGAGING, GOAL-ORIENTED TASKS. HOWEVER, THE LACK OF STANDARDIZED PROTOCOLS AND LIMITED LONGITUDINAL STUDIES RESTRICTS THE GENERALIZABILITY OF THESE FINDINGS. ADDITIONALLY, WHILE SOME STUDIES EMPHASIZE IMPROVED COGNITIVE PERFORMANCE, OTHERS SUGGEST FURTHER RESEARCH IS NEEDED TO EXPLORE LONG-TERM EFFECTS AND OPTIMIZE INTERVENTION STRATEGIES.</a:t>
            </a:r>
          </a:p>
          <a:p>
            <a:pPr algn="ctr"/>
            <a:endParaRPr lang="en-US" b="1" dirty="0">
              <a:solidFill>
                <a:srgbClr val="000000"/>
              </a:solidFill>
              <a:latin typeface="Big Shoulders Display Bold"/>
              <a:ea typeface="Big Shoulders Display Bold"/>
              <a:cs typeface="Big Shoulders Display Bold"/>
              <a:sym typeface="Big Shoulders Display Bold"/>
            </a:endParaRPr>
          </a:p>
          <a:p>
            <a:endParaRPr lang="en-IN" dirty="0"/>
          </a:p>
        </p:txBody>
      </p:sp>
      <p:sp>
        <p:nvSpPr>
          <p:cNvPr id="31" name="TextBox 30">
            <a:extLst>
              <a:ext uri="{FF2B5EF4-FFF2-40B4-BE49-F238E27FC236}">
                <a16:creationId xmlns:a16="http://schemas.microsoft.com/office/drawing/2014/main" id="{9087579A-485B-E106-683B-ADFBB5668F6C}"/>
              </a:ext>
            </a:extLst>
          </p:cNvPr>
          <p:cNvSpPr txBox="1"/>
          <p:nvPr/>
        </p:nvSpPr>
        <p:spPr>
          <a:xfrm>
            <a:off x="23482245" y="10942933"/>
            <a:ext cx="8997737" cy="3385542"/>
          </a:xfrm>
          <a:prstGeom prst="rect">
            <a:avLst/>
          </a:prstGeom>
          <a:solidFill>
            <a:schemeClr val="accent1">
              <a:lumMod val="60000"/>
              <a:lumOff val="40000"/>
            </a:schemeClr>
          </a:solidFill>
        </p:spPr>
        <p:txBody>
          <a:bodyPr wrap="square" rtlCol="0">
            <a:spAutoFit/>
          </a:bodyPr>
          <a:lstStyle/>
          <a:p>
            <a:pPr algn="ctr"/>
            <a:r>
              <a:rPr lang="en-US" sz="4400" b="1" dirty="0">
                <a:solidFill>
                  <a:srgbClr val="000000"/>
                </a:solidFill>
                <a:latin typeface="Big Shoulders Display Bold"/>
                <a:ea typeface="Big Shoulders Display Bold"/>
                <a:cs typeface="Big Shoulders Display Bold"/>
                <a:sym typeface="Big Shoulders Display Bold"/>
              </a:rPr>
              <a:t>Conclusion</a:t>
            </a:r>
          </a:p>
          <a:p>
            <a:pPr algn="ctr"/>
            <a:endParaRPr lang="en-US" sz="4400" b="1" dirty="0">
              <a:solidFill>
                <a:srgbClr val="000000"/>
              </a:solidFill>
              <a:latin typeface="Big Shoulders Display Bold"/>
              <a:ea typeface="Big Shoulders Display Bold"/>
              <a:cs typeface="Big Shoulders Display Bold"/>
              <a:sym typeface="Big Shoulders Display Bold"/>
            </a:endParaRPr>
          </a:p>
          <a:p>
            <a:r>
              <a:rPr lang="en-US" sz="1800" b="1" i="1" spc="106" dirty="0">
                <a:solidFill>
                  <a:srgbClr val="000000"/>
                </a:solidFill>
                <a:latin typeface="Canva Sans Bold Italics"/>
                <a:ea typeface="Canva Sans Bold Italics"/>
                <a:cs typeface="Canva Sans Bold Italics"/>
                <a:sym typeface="Canva Sans Bold Italics"/>
              </a:rPr>
              <a:t>NON-IMMERSIVE VIRTUAL REALITY IS AN EMERGING, SAFE, AND EFFECTIVE TOOL FOR IMPROVING EXECUTIVE FUNCTIONS IN OLDER ADULTS. IT ENHANCES COGNITIVE ABILITIES, MOTIVATION, AND QUALITY OF LIFE WHILE BEING WELL-TOLERATED. HOWEVER, FURTHER RESEARCH IS REQUIRED TO STANDARDIZE INTERVENTIONS AND ANALYZE LONG-TERM BENEFITS COMPREHENSIVELY.</a:t>
            </a:r>
          </a:p>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TotalTime>
  <Words>675</Words>
  <Application>Microsoft Office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Big Shoulders Display Bold</vt:lpstr>
      <vt:lpstr>Canva Sans Bold Italics</vt:lpstr>
      <vt:lpstr>Calibri</vt:lpstr>
      <vt:lpstr>Aptos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systematic search was conducted across databases including PubMed, Scopus, and Google Scholar. Keywords such as “non-immersive virtual reality,” “executive functions,” “older adults,” and “cognitive rehabilitation” were used to identify relevant</dc:title>
  <cp:lastModifiedBy>Pradeep Naik</cp:lastModifiedBy>
  <cp:revision>2</cp:revision>
  <dcterms:created xsi:type="dcterms:W3CDTF">2006-08-16T00:00:00Z</dcterms:created>
  <dcterms:modified xsi:type="dcterms:W3CDTF">2024-12-04T07:38:19Z</dcterms:modified>
  <dc:identifier>DAGYTdP3wBQ</dc:identifier>
</cp:coreProperties>
</file>

<file path=docProps/thumbnail.jpeg>
</file>